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embeddedFontLst>
    <p:embeddedFont>
      <p:font typeface="Nunito SemiBold"/>
      <p:regular r:id="rId22"/>
      <p:bold r:id="rId23"/>
      <p:italic r:id="rId24"/>
      <p:boldItalic r:id="rId25"/>
    </p:embeddedFon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B08C86-C0DD-4989-A7C9-11BF29DA9898}">
  <a:tblStyle styleId="{77B08C86-C0DD-4989-A7C9-11BF29DA98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SemiBold-regular.fntdata"/><Relationship Id="rId21" Type="http://schemas.openxmlformats.org/officeDocument/2006/relationships/slide" Target="slides/slide15.xml"/><Relationship Id="rId24" Type="http://schemas.openxmlformats.org/officeDocument/2006/relationships/font" Target="fonts/NunitoSemiBold-italic.fntdata"/><Relationship Id="rId23" Type="http://schemas.openxmlformats.org/officeDocument/2006/relationships/font" Target="fonts/Nunito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font" Target="fonts/NunitoSemiBold-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6-03T10:56:39.992">
    <p:pos x="191" y="723"/>
    <p:text>+t.muchai@kokonetworks.com +l.agola@kokonetworks.com NOC needs an intelligent way of being presented with this information without having to scour through data trying to identify potential culprit canisters
_Assigned to Deleted user_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fe28baa84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fe28baa84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6fe28baa84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17d9d308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17d9d308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g717d9d3087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6fe28baa84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fe28baa84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g6fe28baa84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fe28baa84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fe28baa84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g6fe28baa84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ffdf9453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ffdf9453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6ffdf9453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fe28baa8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fe28baa84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g6fe28baa84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fe28baa8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fe28baa84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6fe28baa84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0d243471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0d243471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70d243471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fe28baa8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fe28baa84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6fe28baa84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6fe28baa8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fe28baa84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6fe28baa84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6fe28baa8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fe28baa84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6fe28baa84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hyperlink" Target="https://status.kokonetworks.com/d/Gknug0fWk/problem-canisters?orgId=1" TargetMode="External"/><Relationship Id="rId5" Type="http://schemas.openxmlformats.org/officeDocument/2006/relationships/hyperlink" Target="https://status.kokonetworks.com/d/Gknug0fWk/problem-canisters?orgId=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7.xml"/><Relationship Id="rId6" Type="http://schemas.openxmlformats.org/officeDocument/2006/relationships/slide" Target="/ppt/slid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kokohelpdesk.freshservice.com/itil/problems/6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22832" y="2386450"/>
            <a:ext cx="5477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FLOW RATE OUT OF SPECIFICATION (Error 092) INVESTIGATION - FEB 2020</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000"/>
              <a:t>KP Analysis Cont’d</a:t>
            </a:r>
            <a:endParaRPr/>
          </a:p>
        </p:txBody>
      </p:sp>
      <p:sp>
        <p:nvSpPr>
          <p:cNvPr id="238" name="Google Shape;238;p28"/>
          <p:cNvSpPr txBox="1"/>
          <p:nvPr>
            <p:ph idx="1" type="subTitle"/>
          </p:nvPr>
        </p:nvSpPr>
        <p:spPr>
          <a:xfrm>
            <a:off x="188750" y="1074725"/>
            <a:ext cx="11828400" cy="52530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Char char="●"/>
            </a:pPr>
            <a:r>
              <a:rPr lang="en-US" sz="2400"/>
              <a:t>KP-0321, 0442, 0227, 0168 have the highest recurrence rate of 6 (24% of total errors).</a:t>
            </a:r>
            <a:endParaRPr sz="2400"/>
          </a:p>
          <a:p>
            <a:pPr indent="-381000" lvl="0" marL="457200" rtl="0" algn="l">
              <a:spcBef>
                <a:spcPts val="0"/>
              </a:spcBef>
              <a:spcAft>
                <a:spcPts val="0"/>
              </a:spcAft>
              <a:buSzPts val="2400"/>
              <a:buChar char="●"/>
            </a:pPr>
            <a:r>
              <a:rPr lang="en-US" sz="2400"/>
              <a:t>These 4 KPs are not among the highest performing KPs in Feb; meaning number of dispenses per KP is not directly related to 092 recurrence rate.</a:t>
            </a:r>
            <a:endParaRPr b="1" sz="2400"/>
          </a:p>
          <a:p>
            <a:pPr indent="0" lvl="0" marL="0" rtl="0" algn="l">
              <a:spcBef>
                <a:spcPts val="1000"/>
              </a:spcBef>
              <a:spcAft>
                <a:spcPts val="0"/>
              </a:spcAft>
              <a:buNone/>
            </a:pPr>
            <a:r>
              <a:t/>
            </a:r>
            <a:endParaRPr sz="2400"/>
          </a:p>
        </p:txBody>
      </p:sp>
      <p:sp>
        <p:nvSpPr>
          <p:cNvPr id="239" name="Google Shape;239;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Root Cause Analysis </a:t>
            </a:r>
            <a:endParaRPr/>
          </a:p>
        </p:txBody>
      </p:sp>
      <p:sp>
        <p:nvSpPr>
          <p:cNvPr id="246" name="Google Shape;24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47" name="Google Shape;247;p29"/>
          <p:cNvGraphicFramePr/>
          <p:nvPr/>
        </p:nvGraphicFramePr>
        <p:xfrm>
          <a:off x="62625" y="956000"/>
          <a:ext cx="3000000" cy="3000000"/>
        </p:xfrm>
        <a:graphic>
          <a:graphicData uri="http://schemas.openxmlformats.org/drawingml/2006/table">
            <a:tbl>
              <a:tblPr>
                <a:noFill/>
                <a:tableStyleId>{77B08C86-C0DD-4989-A7C9-11BF29DA9898}</a:tableStyleId>
              </a:tblPr>
              <a:tblGrid>
                <a:gridCol w="967975"/>
                <a:gridCol w="1904225"/>
                <a:gridCol w="648300"/>
                <a:gridCol w="2947375"/>
                <a:gridCol w="5472950"/>
              </a:tblGrid>
              <a:tr h="383375">
                <a:tc>
                  <a:txBody>
                    <a:bodyPr/>
                    <a:lstStyle/>
                    <a:p>
                      <a:pPr indent="0" lvl="0" marL="0" rtl="0" algn="l">
                        <a:spcBef>
                          <a:spcPts val="0"/>
                        </a:spcBef>
                        <a:spcAft>
                          <a:spcPts val="0"/>
                        </a:spcAft>
                        <a:buNone/>
                      </a:pPr>
                      <a:r>
                        <a:rPr b="1" lang="en-US" sz="1300"/>
                        <a:t>KP Serial </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300"/>
                        <a:t>092 Failure mode</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300"/>
                        <a:t>Freq.</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300"/>
                        <a:t>Current findings</a:t>
                      </a:r>
                      <a:endParaRPr b="1"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300"/>
                        <a:t>Recommendations</a:t>
                      </a:r>
                      <a:endParaRPr b="1" sz="13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941625">
                <a:tc>
                  <a:txBody>
                    <a:bodyPr/>
                    <a:lstStyle/>
                    <a:p>
                      <a:pPr indent="0" lvl="0" marL="0" rtl="0" algn="l">
                        <a:spcBef>
                          <a:spcPts val="0"/>
                        </a:spcBef>
                        <a:spcAft>
                          <a:spcPts val="0"/>
                        </a:spcAft>
                        <a:buNone/>
                      </a:pPr>
                      <a:r>
                        <a:rPr lang="en-US" sz="1300"/>
                        <a:t>KP-0442</a:t>
                      </a:r>
                      <a:endParaRPr sz="13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300"/>
                        <a:t>Dispense not started.</a:t>
                      </a:r>
                      <a:endParaRPr sz="13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300"/>
                        <a:t>6</a:t>
                      </a:r>
                      <a:endParaRPr sz="13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300"/>
                        <a:t>Issue cannot be reproduced.</a:t>
                      </a:r>
                      <a:endParaRPr sz="13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300">
                          <a:solidFill>
                            <a:schemeClr val="dk1"/>
                          </a:solidFill>
                        </a:rPr>
                        <a:t>Loose hardware connection or component working intermittently. Should be investigated using Case 2 of troubleshooting guide.</a:t>
                      </a:r>
                      <a:endParaRPr sz="1300">
                        <a:solidFill>
                          <a:schemeClr val="dk1"/>
                        </a:solidFill>
                      </a:endParaRPr>
                    </a:p>
                    <a:p>
                      <a:pPr indent="0" lvl="0" marL="0" rtl="0" algn="l">
                        <a:spcBef>
                          <a:spcPts val="0"/>
                        </a:spcBef>
                        <a:spcAft>
                          <a:spcPts val="0"/>
                        </a:spcAft>
                        <a:buClr>
                          <a:schemeClr val="dk1"/>
                        </a:buClr>
                        <a:buSzPts val="1100"/>
                        <a:buFont typeface="Arial"/>
                        <a:buNone/>
                      </a:pPr>
                      <a:r>
                        <a:rPr lang="en-US" sz="1300">
                          <a:solidFill>
                            <a:schemeClr val="dk1"/>
                          </a:solidFill>
                        </a:rPr>
                        <a:t>Ticket and field investigation results to be escalated to Production Eng. if issue persists.</a:t>
                      </a:r>
                      <a:endParaRPr sz="1300">
                        <a:solidFill>
                          <a:schemeClr val="dk1"/>
                        </a:solidFill>
                      </a:endParaRPr>
                    </a:p>
                  </a:txBody>
                  <a:tcPr marT="91425" marB="91425" marR="91425" marL="91425">
                    <a:lnT cap="flat" cmpd="sng" w="9525">
                      <a:solidFill>
                        <a:srgbClr val="9E9E9E"/>
                      </a:solidFill>
                      <a:prstDash val="solid"/>
                      <a:round/>
                      <a:headEnd len="sm" w="sm" type="none"/>
                      <a:tailEnd len="sm" w="sm" type="none"/>
                    </a:lnT>
                  </a:tcPr>
                </a:tc>
              </a:tr>
              <a:tr h="588100">
                <a:tc>
                  <a:txBody>
                    <a:bodyPr/>
                    <a:lstStyle/>
                    <a:p>
                      <a:pPr indent="0" lvl="0" marL="0" rtl="0" algn="l">
                        <a:spcBef>
                          <a:spcPts val="0"/>
                        </a:spcBef>
                        <a:spcAft>
                          <a:spcPts val="0"/>
                        </a:spcAft>
                        <a:buNone/>
                      </a:pPr>
                      <a:r>
                        <a:rPr lang="en-US" sz="1300"/>
                        <a:t>KP-0227</a:t>
                      </a:r>
                      <a:endParaRPr sz="1300"/>
                    </a:p>
                  </a:txBody>
                  <a:tcPr marT="91425" marB="91425" marR="91425" marL="91425"/>
                </a:tc>
                <a:tc>
                  <a:txBody>
                    <a:bodyPr/>
                    <a:lstStyle/>
                    <a:p>
                      <a:pPr indent="0" lvl="0" marL="0" rtl="0" algn="l">
                        <a:spcBef>
                          <a:spcPts val="0"/>
                        </a:spcBef>
                        <a:spcAft>
                          <a:spcPts val="0"/>
                        </a:spcAft>
                        <a:buNone/>
                      </a:pPr>
                      <a:r>
                        <a:rPr lang="en-US" sz="1300"/>
                        <a:t>Low flow rate of 0.836L/min</a:t>
                      </a:r>
                      <a:endParaRPr sz="1300"/>
                    </a:p>
                  </a:txBody>
                  <a:tcPr marT="91425" marB="91425" marR="91425" marL="91425"/>
                </a:tc>
                <a:tc>
                  <a:txBody>
                    <a:bodyPr/>
                    <a:lstStyle/>
                    <a:p>
                      <a:pPr indent="0" lvl="0" marL="0" rtl="0" algn="l">
                        <a:spcBef>
                          <a:spcPts val="0"/>
                        </a:spcBef>
                        <a:spcAft>
                          <a:spcPts val="0"/>
                        </a:spcAft>
                        <a:buNone/>
                      </a:pPr>
                      <a:r>
                        <a:rPr lang="en-US" sz="1300"/>
                        <a:t>1</a:t>
                      </a:r>
                      <a:endParaRPr sz="1300"/>
                    </a:p>
                  </a:txBody>
                  <a:tcPr marT="91425" marB="91425" marR="91425" marL="91425"/>
                </a:tc>
                <a:tc>
                  <a:txBody>
                    <a:bodyPr/>
                    <a:lstStyle/>
                    <a:p>
                      <a:pPr indent="0" lvl="0" marL="0" rtl="0" algn="l">
                        <a:spcBef>
                          <a:spcPts val="0"/>
                        </a:spcBef>
                        <a:spcAft>
                          <a:spcPts val="0"/>
                        </a:spcAft>
                        <a:buNone/>
                      </a:pPr>
                      <a:r>
                        <a:rPr lang="en-US" sz="1300"/>
                        <a:t>Clogged SMV</a:t>
                      </a:r>
                      <a:endParaRPr sz="1300"/>
                    </a:p>
                  </a:txBody>
                  <a:tcPr marT="91425" marB="91425" marR="91425" marL="91425"/>
                </a:tc>
                <a:tc>
                  <a:txBody>
                    <a:bodyPr/>
                    <a:lstStyle/>
                    <a:p>
                      <a:pPr indent="0" lvl="0" marL="0" rtl="0" algn="l">
                        <a:spcBef>
                          <a:spcPts val="0"/>
                        </a:spcBef>
                        <a:spcAft>
                          <a:spcPts val="0"/>
                        </a:spcAft>
                        <a:buNone/>
                      </a:pPr>
                      <a:r>
                        <a:rPr lang="en-US" sz="1300"/>
                        <a:t>SMV cleaned by Technician</a:t>
                      </a:r>
                      <a:endParaRPr sz="1300"/>
                    </a:p>
                  </a:txBody>
                  <a:tcPr marT="91425" marB="91425" marR="91425" marL="91425"/>
                </a:tc>
              </a:tr>
              <a:tr h="792825">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Low flow rate of 0.836L/min</a:t>
                      </a:r>
                      <a:endParaRPr sz="1300"/>
                    </a:p>
                  </a:txBody>
                  <a:tcPr marT="91425" marB="91425" marR="91425" marL="91425"/>
                </a:tc>
                <a:tc>
                  <a:txBody>
                    <a:bodyPr/>
                    <a:lstStyle/>
                    <a:p>
                      <a:pPr indent="0" lvl="0" marL="0" rtl="0" algn="l">
                        <a:spcBef>
                          <a:spcPts val="0"/>
                        </a:spcBef>
                        <a:spcAft>
                          <a:spcPts val="0"/>
                        </a:spcAft>
                        <a:buNone/>
                      </a:pPr>
                      <a:r>
                        <a:rPr lang="en-US" sz="1300"/>
                        <a:t>2</a:t>
                      </a:r>
                      <a:endParaRPr sz="1300"/>
                    </a:p>
                  </a:txBody>
                  <a:tcPr marT="91425" marB="91425" marR="91425" marL="91425"/>
                </a:tc>
                <a:tc>
                  <a:txBody>
                    <a:bodyPr/>
                    <a:lstStyle/>
                    <a:p>
                      <a:pPr indent="0" lvl="0" marL="0" rtl="0" algn="l">
                        <a:spcBef>
                          <a:spcPts val="0"/>
                        </a:spcBef>
                        <a:spcAft>
                          <a:spcPts val="0"/>
                        </a:spcAft>
                        <a:buNone/>
                      </a:pPr>
                      <a:r>
                        <a:rPr lang="en-US" sz="1300"/>
                        <a:t>Issue not reproduced.</a:t>
                      </a:r>
                      <a:endParaRPr sz="1300"/>
                    </a:p>
                    <a:p>
                      <a:pPr indent="0" lvl="0" marL="0" rtl="0" algn="l">
                        <a:spcBef>
                          <a:spcPts val="0"/>
                        </a:spcBef>
                        <a:spcAft>
                          <a:spcPts val="0"/>
                        </a:spcAft>
                        <a:buNone/>
                      </a:pPr>
                      <a:r>
                        <a:rPr lang="en-US" sz="1300"/>
                        <a:t>Both dispenses by Eucabeth Adhiambo (300168020).</a:t>
                      </a:r>
                      <a:endParaRPr sz="1300"/>
                    </a:p>
                  </a:txBody>
                  <a:tcPr marT="91425" marB="91425" marR="91425" marL="91425"/>
                </a:tc>
                <a:tc>
                  <a:txBody>
                    <a:bodyPr/>
                    <a:lstStyle/>
                    <a:p>
                      <a:pPr indent="0" lvl="0" marL="0" rtl="0" algn="l">
                        <a:spcBef>
                          <a:spcPts val="0"/>
                        </a:spcBef>
                        <a:spcAft>
                          <a:spcPts val="0"/>
                        </a:spcAft>
                        <a:buNone/>
                      </a:pPr>
                      <a:r>
                        <a:rPr lang="en-US" sz="1300"/>
                        <a:t>Specific canister has generally been having low flow rates (0.8 - 0.9) even during successful dispenses. Needs to be retrieved for testing.</a:t>
                      </a:r>
                      <a:endParaRPr sz="1300"/>
                    </a:p>
                  </a:txBody>
                  <a:tcPr marT="91425" marB="91425" marR="91425" marL="91425"/>
                </a:tc>
              </a:tr>
              <a:tr h="54115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lang="en-US" sz="1300"/>
                        <a:t>Low flow rate of 0.3L/min</a:t>
                      </a:r>
                      <a:endParaRPr sz="1300"/>
                    </a:p>
                  </a:txBody>
                  <a:tcPr marT="91425" marB="91425" marR="91425" marL="91425"/>
                </a:tc>
                <a:tc>
                  <a:txBody>
                    <a:bodyPr/>
                    <a:lstStyle/>
                    <a:p>
                      <a:pPr indent="0" lvl="0" marL="0" rtl="0" algn="l">
                        <a:spcBef>
                          <a:spcPts val="0"/>
                        </a:spcBef>
                        <a:spcAft>
                          <a:spcPts val="0"/>
                        </a:spcAft>
                        <a:buNone/>
                      </a:pPr>
                      <a:r>
                        <a:rPr lang="en-US" sz="1300"/>
                        <a:t>3</a:t>
                      </a:r>
                      <a:endParaRPr sz="1300"/>
                    </a:p>
                  </a:txBody>
                  <a:tcPr marT="91425" marB="91425" marR="91425" marL="91425"/>
                </a:tc>
                <a:tc>
                  <a:txBody>
                    <a:bodyPr/>
                    <a:lstStyle/>
                    <a:p>
                      <a:pPr indent="0" lvl="0" marL="0" rtl="0" algn="l">
                        <a:spcBef>
                          <a:spcPts val="0"/>
                        </a:spcBef>
                        <a:spcAft>
                          <a:spcPts val="0"/>
                        </a:spcAft>
                        <a:buNone/>
                      </a:pPr>
                      <a:r>
                        <a:rPr lang="en-US" sz="1300"/>
                        <a:t>KP was out of fuel due to inaccessible road.</a:t>
                      </a:r>
                      <a:endParaRPr sz="1300"/>
                    </a:p>
                  </a:txBody>
                  <a:tcPr marT="91425" marB="91425" marR="91425" marL="91425"/>
                </a:tc>
                <a:tc>
                  <a:txBody>
                    <a:bodyPr/>
                    <a:lstStyle/>
                    <a:p>
                      <a:pPr indent="0" lvl="0" marL="0" rtl="0" algn="l">
                        <a:spcBef>
                          <a:spcPts val="0"/>
                        </a:spcBef>
                        <a:spcAft>
                          <a:spcPts val="0"/>
                        </a:spcAft>
                        <a:buNone/>
                      </a:pPr>
                      <a:r>
                        <a:rPr lang="en-US" sz="1300"/>
                        <a:t>Need to establish a KP out of service protocol to notify/prevent customers from dispensing on a KP that is not currently functional.</a:t>
                      </a:r>
                      <a:endParaRPr sz="1300"/>
                    </a:p>
                  </a:txBody>
                  <a:tcPr marT="91425" marB="91425" marR="91425" marL="91425"/>
                </a:tc>
              </a:tr>
              <a:tr h="588100">
                <a:tc>
                  <a:txBody>
                    <a:bodyPr/>
                    <a:lstStyle/>
                    <a:p>
                      <a:pPr indent="0" lvl="0" marL="0" rtl="0" algn="l">
                        <a:spcBef>
                          <a:spcPts val="0"/>
                        </a:spcBef>
                        <a:spcAft>
                          <a:spcPts val="0"/>
                        </a:spcAft>
                        <a:buNone/>
                      </a:pPr>
                      <a:r>
                        <a:rPr lang="en-US" sz="1300"/>
                        <a:t>KP-0168</a:t>
                      </a:r>
                      <a:endParaRPr sz="1300"/>
                    </a:p>
                  </a:txBody>
                  <a:tcPr marT="91425" marB="91425" marR="91425" marL="91425"/>
                </a:tc>
                <a:tc>
                  <a:txBody>
                    <a:bodyPr/>
                    <a:lstStyle/>
                    <a:p>
                      <a:pPr indent="0" lvl="0" marL="0" rtl="0" algn="l">
                        <a:spcBef>
                          <a:spcPts val="0"/>
                        </a:spcBef>
                        <a:spcAft>
                          <a:spcPts val="0"/>
                        </a:spcAft>
                        <a:buNone/>
                      </a:pPr>
                      <a:r>
                        <a:rPr lang="en-US" sz="1300"/>
                        <a:t>Low flow rate of 0.7L/min</a:t>
                      </a:r>
                      <a:endParaRPr sz="1300"/>
                    </a:p>
                  </a:txBody>
                  <a:tcPr marT="91425" marB="91425" marR="91425" marL="91425"/>
                </a:tc>
                <a:tc>
                  <a:txBody>
                    <a:bodyPr/>
                    <a:lstStyle/>
                    <a:p>
                      <a:pPr indent="0" lvl="0" marL="0" rtl="0" algn="l">
                        <a:spcBef>
                          <a:spcPts val="0"/>
                        </a:spcBef>
                        <a:spcAft>
                          <a:spcPts val="0"/>
                        </a:spcAft>
                        <a:buNone/>
                      </a:pPr>
                      <a:r>
                        <a:rPr lang="en-US" sz="1300"/>
                        <a:t>1</a:t>
                      </a:r>
                      <a:endParaRPr sz="1300"/>
                    </a:p>
                  </a:txBody>
                  <a:tcPr marT="91425" marB="91425" marR="91425" marL="91425"/>
                </a:tc>
                <a:tc>
                  <a:txBody>
                    <a:bodyPr/>
                    <a:lstStyle/>
                    <a:p>
                      <a:pPr indent="0" lvl="0" marL="0" rtl="0" algn="l">
                        <a:spcBef>
                          <a:spcPts val="0"/>
                        </a:spcBef>
                        <a:spcAft>
                          <a:spcPts val="0"/>
                        </a:spcAft>
                        <a:buNone/>
                      </a:pPr>
                      <a:r>
                        <a:rPr lang="en-US" sz="1300"/>
                        <a:t>SMV clogged.</a:t>
                      </a:r>
                      <a:endParaRPr sz="1300"/>
                    </a:p>
                  </a:txBody>
                  <a:tcPr marT="91425" marB="91425" marR="91425" marL="91425"/>
                </a:tc>
                <a:tc>
                  <a:txBody>
                    <a:bodyPr/>
                    <a:lstStyle/>
                    <a:p>
                      <a:pPr indent="0" lvl="0" marL="0" rtl="0" algn="l">
                        <a:spcBef>
                          <a:spcPts val="0"/>
                        </a:spcBef>
                        <a:spcAft>
                          <a:spcPts val="0"/>
                        </a:spcAft>
                        <a:buNone/>
                      </a:pPr>
                      <a:r>
                        <a:rPr lang="en-US" sz="1300"/>
                        <a:t>KP needs to be monitored for root cause of clogging since pump filter had previously clogged on 14th Jan.</a:t>
                      </a:r>
                      <a:endParaRPr sz="1300"/>
                    </a:p>
                  </a:txBody>
                  <a:tcPr marT="91425" marB="91425" marR="91425" marL="91425"/>
                </a:tc>
              </a:tr>
              <a:tr h="588100">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lang="en-US" sz="1300"/>
                        <a:t>Low flow rate of 0.8L/min</a:t>
                      </a:r>
                      <a:endParaRPr sz="1300"/>
                    </a:p>
                  </a:txBody>
                  <a:tcPr marT="91425" marB="91425" marR="91425" marL="91425"/>
                </a:tc>
                <a:tc>
                  <a:txBody>
                    <a:bodyPr/>
                    <a:lstStyle/>
                    <a:p>
                      <a:pPr indent="0" lvl="0" marL="0" rtl="0" algn="l">
                        <a:spcBef>
                          <a:spcPts val="0"/>
                        </a:spcBef>
                        <a:spcAft>
                          <a:spcPts val="0"/>
                        </a:spcAft>
                        <a:buNone/>
                      </a:pPr>
                      <a:r>
                        <a:rPr lang="en-US" sz="1300"/>
                        <a:t>2</a:t>
                      </a:r>
                      <a:endParaRPr sz="1300"/>
                    </a:p>
                  </a:txBody>
                  <a:tcPr marT="91425" marB="91425" marR="91425" marL="91425"/>
                </a:tc>
                <a:tc>
                  <a:txBody>
                    <a:bodyPr/>
                    <a:lstStyle/>
                    <a:p>
                      <a:pPr indent="0" lvl="0" marL="0" rtl="0" algn="l">
                        <a:spcBef>
                          <a:spcPts val="0"/>
                        </a:spcBef>
                        <a:spcAft>
                          <a:spcPts val="0"/>
                        </a:spcAft>
                        <a:buNone/>
                      </a:pPr>
                      <a:r>
                        <a:rPr lang="en-US" sz="1300"/>
                        <a:t>Issue cannot be reproduced.</a:t>
                      </a:r>
                      <a:endParaRPr sz="1300"/>
                    </a:p>
                  </a:txBody>
                  <a:tcPr marT="91425" marB="91425" marR="91425" marL="91425"/>
                </a:tc>
                <a:tc>
                  <a:txBody>
                    <a:bodyPr/>
                    <a:lstStyle/>
                    <a:p>
                      <a:pPr indent="0" lvl="0" marL="0" rtl="0" algn="l">
                        <a:spcBef>
                          <a:spcPts val="0"/>
                        </a:spcBef>
                        <a:spcAft>
                          <a:spcPts val="0"/>
                        </a:spcAft>
                        <a:buNone/>
                      </a:pPr>
                      <a:r>
                        <a:rPr lang="en-US" sz="1300"/>
                        <a:t>Still under investigation.</a:t>
                      </a:r>
                      <a:endParaRPr sz="1300"/>
                    </a:p>
                  </a:txBody>
                  <a:tcPr marT="91425" marB="91425" marR="91425" marL="91425"/>
                </a:tc>
              </a:tr>
              <a:tr h="902625">
                <a:tc>
                  <a:txBody>
                    <a:bodyPr/>
                    <a:lstStyle/>
                    <a:p>
                      <a:pPr indent="0" lvl="0" marL="0" rtl="0" algn="l">
                        <a:spcBef>
                          <a:spcPts val="0"/>
                        </a:spcBef>
                        <a:spcAft>
                          <a:spcPts val="0"/>
                        </a:spcAft>
                        <a:buNone/>
                      </a:pPr>
                      <a:r>
                        <a:t/>
                      </a:r>
                      <a:endParaRPr sz="1300"/>
                    </a:p>
                  </a:txBody>
                  <a:tcPr marT="91425" marB="91425" marR="91425" marL="91425"/>
                </a:tc>
                <a:tc>
                  <a:txBody>
                    <a:bodyPr/>
                    <a:lstStyle/>
                    <a:p>
                      <a:pPr indent="0" lvl="0" marL="0" rtl="0" algn="l">
                        <a:spcBef>
                          <a:spcPts val="0"/>
                        </a:spcBef>
                        <a:spcAft>
                          <a:spcPts val="0"/>
                        </a:spcAft>
                        <a:buNone/>
                      </a:pPr>
                      <a:r>
                        <a:rPr lang="en-US" sz="1300"/>
                        <a:t>Dispense not started</a:t>
                      </a:r>
                      <a:endParaRPr sz="1300"/>
                    </a:p>
                  </a:txBody>
                  <a:tcPr marT="91425" marB="91425" marR="91425" marL="91425"/>
                </a:tc>
                <a:tc>
                  <a:txBody>
                    <a:bodyPr/>
                    <a:lstStyle/>
                    <a:p>
                      <a:pPr indent="0" lvl="0" marL="0" rtl="0" algn="l">
                        <a:spcBef>
                          <a:spcPts val="0"/>
                        </a:spcBef>
                        <a:spcAft>
                          <a:spcPts val="0"/>
                        </a:spcAft>
                        <a:buNone/>
                      </a:pPr>
                      <a:r>
                        <a:rPr lang="en-US" sz="1300"/>
                        <a:t>3</a:t>
                      </a:r>
                      <a:endParaRPr sz="1300"/>
                    </a:p>
                  </a:txBody>
                  <a:tcPr marT="91425" marB="91425" marR="91425" marL="91425"/>
                </a:tc>
                <a:tc>
                  <a:txBody>
                    <a:bodyPr/>
                    <a:lstStyle/>
                    <a:p>
                      <a:pPr indent="0" lvl="0" marL="0" rtl="0" algn="l">
                        <a:spcBef>
                          <a:spcPts val="0"/>
                        </a:spcBef>
                        <a:spcAft>
                          <a:spcPts val="0"/>
                        </a:spcAft>
                        <a:buNone/>
                      </a:pPr>
                      <a:r>
                        <a:rPr lang="en-US" sz="1300"/>
                        <a:t>SMV floods and fuel in air line.</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300">
                          <a:solidFill>
                            <a:schemeClr val="dk1"/>
                          </a:solidFill>
                        </a:rPr>
                        <a:t>Loose hardware connection or clogged system. Should be investigated using Case 2 of troubleshooting guide.</a:t>
                      </a:r>
                      <a:endParaRPr sz="1300">
                        <a:solidFill>
                          <a:schemeClr val="dk1"/>
                        </a:solidFill>
                      </a:endParaRPr>
                    </a:p>
                    <a:p>
                      <a:pPr indent="0" lvl="0" marL="0" rtl="0" algn="l">
                        <a:spcBef>
                          <a:spcPts val="0"/>
                        </a:spcBef>
                        <a:spcAft>
                          <a:spcPts val="0"/>
                        </a:spcAft>
                        <a:buClr>
                          <a:schemeClr val="dk1"/>
                        </a:buClr>
                        <a:buSzPts val="1100"/>
                        <a:buFont typeface="Arial"/>
                        <a:buNone/>
                      </a:pPr>
                      <a:r>
                        <a:rPr lang="en-US" sz="1300">
                          <a:solidFill>
                            <a:schemeClr val="dk1"/>
                          </a:solidFill>
                        </a:rPr>
                        <a:t>Ticket and field investigation results to be escalated to Production Eng. if issue persists.</a:t>
                      </a:r>
                      <a:endParaRPr sz="13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Root Cause Analysis Cont’d</a:t>
            </a:r>
            <a:endParaRPr/>
          </a:p>
        </p:txBody>
      </p:sp>
      <p:sp>
        <p:nvSpPr>
          <p:cNvPr id="254" name="Google Shape;254;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55" name="Google Shape;255;p30"/>
          <p:cNvGraphicFramePr/>
          <p:nvPr/>
        </p:nvGraphicFramePr>
        <p:xfrm>
          <a:off x="174675" y="1090525"/>
          <a:ext cx="3000000" cy="3000000"/>
        </p:xfrm>
        <a:graphic>
          <a:graphicData uri="http://schemas.openxmlformats.org/drawingml/2006/table">
            <a:tbl>
              <a:tblPr>
                <a:noFill/>
                <a:tableStyleId>{77B08C86-C0DD-4989-A7C9-11BF29DA9898}</a:tableStyleId>
              </a:tblPr>
              <a:tblGrid>
                <a:gridCol w="1012925"/>
                <a:gridCol w="1877325"/>
                <a:gridCol w="676600"/>
                <a:gridCol w="3094450"/>
                <a:gridCol w="4721325"/>
              </a:tblGrid>
              <a:tr h="565425">
                <a:tc>
                  <a:txBody>
                    <a:bodyPr/>
                    <a:lstStyle/>
                    <a:p>
                      <a:pPr indent="0" lvl="0" marL="0" rtl="0" algn="l">
                        <a:spcBef>
                          <a:spcPts val="0"/>
                        </a:spcBef>
                        <a:spcAft>
                          <a:spcPts val="0"/>
                        </a:spcAft>
                        <a:buNone/>
                      </a:pPr>
                      <a:r>
                        <a:rPr b="1" lang="en-US"/>
                        <a:t>KP Serial</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092 Failure mode</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Freq.</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Current findings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Recommendations</a:t>
                      </a:r>
                      <a:endParaRPr b="1"/>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62250">
                <a:tc rowSpan="2">
                  <a:txBody>
                    <a:bodyPr/>
                    <a:lstStyle/>
                    <a:p>
                      <a:pPr indent="0" lvl="0" marL="0" rtl="0" algn="l">
                        <a:spcBef>
                          <a:spcPts val="0"/>
                        </a:spcBef>
                        <a:spcAft>
                          <a:spcPts val="0"/>
                        </a:spcAft>
                        <a:buNone/>
                      </a:pPr>
                      <a:r>
                        <a:rPr lang="en-US"/>
                        <a:t>KP-0321</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Low flow rate of 0.236L/min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Smart valve stuck due to foreign metallic piece jamming the fuel housing.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dk1"/>
                          </a:solidFill>
                        </a:rPr>
                        <a:t>Resolved by Technician: foreign material removed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98700">
                <a:tc vMerge="1"/>
                <a:tc>
                  <a:txBody>
                    <a:bodyPr/>
                    <a:lstStyle/>
                    <a:p>
                      <a:pPr indent="0" lvl="0" marL="0" rtl="0" algn="l">
                        <a:spcBef>
                          <a:spcPts val="0"/>
                        </a:spcBef>
                        <a:spcAft>
                          <a:spcPts val="0"/>
                        </a:spcAft>
                        <a:buNone/>
                      </a:pPr>
                      <a:r>
                        <a:rPr lang="en-US"/>
                        <a:t>High flow rates above 1.9L/min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Pump replaced but no change in behaviour.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Suspected FM / KPC issue. Should be investigated using Case 1 of troubleshooting guide to isolate component.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Canister Analysis</a:t>
            </a:r>
            <a:endParaRPr sz="3000"/>
          </a:p>
        </p:txBody>
      </p:sp>
      <p:sp>
        <p:nvSpPr>
          <p:cNvPr id="262" name="Google Shape;262;p31"/>
          <p:cNvSpPr txBox="1"/>
          <p:nvPr>
            <p:ph idx="1" type="subTitle"/>
          </p:nvPr>
        </p:nvSpPr>
        <p:spPr>
          <a:xfrm>
            <a:off x="388475" y="1042875"/>
            <a:ext cx="11382600" cy="53094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Char char="●"/>
            </a:pPr>
            <a:r>
              <a:rPr lang="en-US" sz="2400" u="sng"/>
              <a:t>Objective:</a:t>
            </a:r>
            <a:r>
              <a:rPr lang="en-US" sz="2400"/>
              <a:t> To identify any canisters with a high frequency of 092 occurrences and isolate them if need be.</a:t>
            </a:r>
            <a:endParaRPr sz="2400"/>
          </a:p>
          <a:p>
            <a:pPr indent="0" lvl="0" marL="0" rtl="0" algn="l">
              <a:spcBef>
                <a:spcPts val="1000"/>
              </a:spcBef>
              <a:spcAft>
                <a:spcPts val="0"/>
              </a:spcAft>
              <a:buNone/>
            </a:pPr>
            <a:r>
              <a:t/>
            </a:r>
            <a:endParaRPr sz="2400"/>
          </a:p>
        </p:txBody>
      </p:sp>
      <p:sp>
        <p:nvSpPr>
          <p:cNvPr id="263" name="Google Shape;263;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4" name="Google Shape;264;p31"/>
          <p:cNvPicPr preferRelativeResize="0"/>
          <p:nvPr/>
        </p:nvPicPr>
        <p:blipFill>
          <a:blip r:embed="rId3">
            <a:alphaModFix/>
          </a:blip>
          <a:stretch>
            <a:fillRect/>
          </a:stretch>
        </p:blipFill>
        <p:spPr>
          <a:xfrm>
            <a:off x="5619425" y="1552475"/>
            <a:ext cx="3867150" cy="4799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000"/>
              <a:t>Canister Analysis Cont’d</a:t>
            </a:r>
            <a:endParaRPr/>
          </a:p>
        </p:txBody>
      </p:sp>
      <p:sp>
        <p:nvSpPr>
          <p:cNvPr id="271" name="Google Shape;271;p32"/>
          <p:cNvSpPr txBox="1"/>
          <p:nvPr>
            <p:ph idx="1" type="subTitle"/>
          </p:nvPr>
        </p:nvSpPr>
        <p:spPr>
          <a:xfrm>
            <a:off x="388475" y="1027525"/>
            <a:ext cx="11382600" cy="53115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Char char="●"/>
            </a:pPr>
            <a:r>
              <a:rPr lang="en-US" sz="2400"/>
              <a:t>11 customers have had more than one incident of 092; whereas two have not had any successful dispenses during the month of February.</a:t>
            </a:r>
            <a:endParaRPr sz="2400"/>
          </a:p>
          <a:p>
            <a:pPr indent="0" lvl="0" marL="0" rtl="0" algn="l">
              <a:spcBef>
                <a:spcPts val="1000"/>
              </a:spcBef>
              <a:spcAft>
                <a:spcPts val="0"/>
              </a:spcAft>
              <a:buNone/>
            </a:pPr>
            <a:r>
              <a:t/>
            </a:r>
            <a:endParaRPr sz="2400"/>
          </a:p>
        </p:txBody>
      </p:sp>
      <p:sp>
        <p:nvSpPr>
          <p:cNvPr id="272" name="Google Shape;272;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73" name="Google Shape;273;p32"/>
          <p:cNvGraphicFramePr/>
          <p:nvPr/>
        </p:nvGraphicFramePr>
        <p:xfrm>
          <a:off x="685050" y="2244150"/>
          <a:ext cx="3000000" cy="3000000"/>
        </p:xfrm>
        <a:graphic>
          <a:graphicData uri="http://schemas.openxmlformats.org/drawingml/2006/table">
            <a:tbl>
              <a:tblPr>
                <a:noFill/>
                <a:tableStyleId>{77B08C86-C0DD-4989-A7C9-11BF29DA9898}</a:tableStyleId>
              </a:tblPr>
              <a:tblGrid>
                <a:gridCol w="2274100"/>
                <a:gridCol w="1175975"/>
                <a:gridCol w="1651475"/>
                <a:gridCol w="5185450"/>
              </a:tblGrid>
              <a:tr h="381000">
                <a:tc>
                  <a:txBody>
                    <a:bodyPr/>
                    <a:lstStyle/>
                    <a:p>
                      <a:pPr indent="0" lvl="0" marL="0" rtl="0" algn="ctr">
                        <a:spcBef>
                          <a:spcPts val="0"/>
                        </a:spcBef>
                        <a:spcAft>
                          <a:spcPts val="0"/>
                        </a:spcAft>
                        <a:buNone/>
                      </a:pPr>
                      <a:r>
                        <a:rPr b="1" lang="en-US"/>
                        <a:t>Customer name:</a:t>
                      </a:r>
                      <a:endParaRPr b="1"/>
                    </a:p>
                  </a:txBody>
                  <a:tcPr marT="91425" marB="91425" marR="91425" marL="91425"/>
                </a:tc>
                <a:tc>
                  <a:txBody>
                    <a:bodyPr/>
                    <a:lstStyle/>
                    <a:p>
                      <a:pPr indent="0" lvl="0" marL="0" rtl="0" algn="ctr">
                        <a:spcBef>
                          <a:spcPts val="0"/>
                        </a:spcBef>
                        <a:spcAft>
                          <a:spcPts val="0"/>
                        </a:spcAft>
                        <a:buNone/>
                      </a:pPr>
                      <a:r>
                        <a:rPr b="1" lang="en-US"/>
                        <a:t>Canister</a:t>
                      </a:r>
                      <a:endParaRPr b="1"/>
                    </a:p>
                  </a:txBody>
                  <a:tcPr marT="91425" marB="91425" marR="91425" marL="91425"/>
                </a:tc>
                <a:tc>
                  <a:txBody>
                    <a:bodyPr/>
                    <a:lstStyle/>
                    <a:p>
                      <a:pPr indent="0" lvl="0" marL="0" rtl="0" algn="ctr">
                        <a:spcBef>
                          <a:spcPts val="0"/>
                        </a:spcBef>
                        <a:spcAft>
                          <a:spcPts val="0"/>
                        </a:spcAft>
                        <a:buNone/>
                      </a:pPr>
                      <a:r>
                        <a:rPr b="1" lang="en-US"/>
                        <a:t>Any successful dispenses</a:t>
                      </a:r>
                      <a:endParaRPr b="1"/>
                    </a:p>
                  </a:txBody>
                  <a:tcPr marT="91425" marB="91425" marR="91425" marL="91425"/>
                </a:tc>
                <a:tc>
                  <a:txBody>
                    <a:bodyPr/>
                    <a:lstStyle/>
                    <a:p>
                      <a:pPr indent="0" lvl="0" marL="0" rtl="0" algn="ctr">
                        <a:spcBef>
                          <a:spcPts val="0"/>
                        </a:spcBef>
                        <a:spcAft>
                          <a:spcPts val="0"/>
                        </a:spcAft>
                        <a:buNone/>
                      </a:pPr>
                      <a:r>
                        <a:rPr b="1" lang="en-US"/>
                        <a:t>Dispense behaviour trends</a:t>
                      </a:r>
                      <a:endParaRPr b="1"/>
                    </a:p>
                  </a:txBody>
                  <a:tcPr marT="91425" marB="91425" marR="91425" marL="91425"/>
                </a:tc>
              </a:tr>
              <a:tr h="381000">
                <a:tc>
                  <a:txBody>
                    <a:bodyPr/>
                    <a:lstStyle/>
                    <a:p>
                      <a:pPr indent="0" lvl="0" marL="0" rtl="0" algn="l">
                        <a:spcBef>
                          <a:spcPts val="0"/>
                        </a:spcBef>
                        <a:spcAft>
                          <a:spcPts val="0"/>
                        </a:spcAft>
                        <a:buNone/>
                      </a:pPr>
                      <a:r>
                        <a:rPr lang="en-US"/>
                        <a:t>JANE WAIRIMU</a:t>
                      </a:r>
                      <a:endParaRPr/>
                    </a:p>
                  </a:txBody>
                  <a:tcPr marT="91425" marB="91425" marR="91425" marL="91425"/>
                </a:tc>
                <a:tc>
                  <a:txBody>
                    <a:bodyPr/>
                    <a:lstStyle/>
                    <a:p>
                      <a:pPr indent="0" lvl="0" marL="0" rtl="0" algn="l">
                        <a:spcBef>
                          <a:spcPts val="0"/>
                        </a:spcBef>
                        <a:spcAft>
                          <a:spcPts val="0"/>
                        </a:spcAft>
                        <a:buNone/>
                      </a:pPr>
                      <a:r>
                        <a:rPr lang="en-US"/>
                        <a:t>300089137</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4/11 dispenses on KP-0321 have failed this year (including her last 2).</a:t>
                      </a:r>
                      <a:endParaRPr/>
                    </a:p>
                  </a:txBody>
                  <a:tcPr marT="91425" marB="91425" marR="91425" marL="91425"/>
                </a:tc>
              </a:tr>
              <a:tr h="381000">
                <a:tc>
                  <a:txBody>
                    <a:bodyPr/>
                    <a:lstStyle/>
                    <a:p>
                      <a:pPr indent="0" lvl="0" marL="0" rtl="0" algn="l">
                        <a:spcBef>
                          <a:spcPts val="0"/>
                        </a:spcBef>
                        <a:spcAft>
                          <a:spcPts val="0"/>
                        </a:spcAft>
                        <a:buNone/>
                      </a:pPr>
                      <a:r>
                        <a:rPr lang="en-US"/>
                        <a:t>ZACCHEAUS MUTHAMA</a:t>
                      </a:r>
                      <a:endParaRPr/>
                    </a:p>
                  </a:txBody>
                  <a:tcPr marT="91425" marB="91425" marR="91425" marL="91425"/>
                </a:tc>
                <a:tc>
                  <a:txBody>
                    <a:bodyPr/>
                    <a:lstStyle/>
                    <a:p>
                      <a:pPr indent="0" lvl="0" marL="0" rtl="0" algn="l">
                        <a:spcBef>
                          <a:spcPts val="0"/>
                        </a:spcBef>
                        <a:spcAft>
                          <a:spcPts val="0"/>
                        </a:spcAft>
                        <a:buNone/>
                      </a:pPr>
                      <a:r>
                        <a:rPr lang="en-US"/>
                        <a:t>300087333</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Last 4 dispenses have been unsuccessful at 2 different KPs.</a:t>
                      </a:r>
                      <a:endParaRPr/>
                    </a:p>
                  </a:txBody>
                  <a:tcPr marT="91425" marB="91425" marR="91425" marL="91425"/>
                </a:tc>
              </a:tr>
              <a:tr h="381000">
                <a:tc>
                  <a:txBody>
                    <a:bodyPr/>
                    <a:lstStyle/>
                    <a:p>
                      <a:pPr indent="0" lvl="0" marL="0" rtl="0" algn="l">
                        <a:spcBef>
                          <a:spcPts val="0"/>
                        </a:spcBef>
                        <a:spcAft>
                          <a:spcPts val="0"/>
                        </a:spcAft>
                        <a:buNone/>
                      </a:pPr>
                      <a:r>
                        <a:rPr lang="en-US"/>
                        <a:t>EUCABETH ADHIAMBO</a:t>
                      </a:r>
                      <a:endParaRPr/>
                    </a:p>
                  </a:txBody>
                  <a:tcPr marT="91425" marB="91425" marR="91425" marL="91425"/>
                </a:tc>
                <a:tc>
                  <a:txBody>
                    <a:bodyPr/>
                    <a:lstStyle/>
                    <a:p>
                      <a:pPr indent="0" lvl="0" marL="0" rtl="0" algn="l">
                        <a:spcBef>
                          <a:spcPts val="0"/>
                        </a:spcBef>
                        <a:spcAft>
                          <a:spcPts val="0"/>
                        </a:spcAft>
                        <a:buNone/>
                      </a:pPr>
                      <a:r>
                        <a:rPr lang="en-US"/>
                        <a:t>300168020</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Canister has been experiencing low flow rates compared to other customers.</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 and Recommendations</a:t>
            </a:r>
            <a:endParaRPr/>
          </a:p>
        </p:txBody>
      </p:sp>
      <p:sp>
        <p:nvSpPr>
          <p:cNvPr id="280" name="Google Shape;280;p33"/>
          <p:cNvSpPr txBox="1"/>
          <p:nvPr>
            <p:ph idx="1" type="subTitle"/>
          </p:nvPr>
        </p:nvSpPr>
        <p:spPr>
          <a:xfrm>
            <a:off x="303975" y="1148450"/>
            <a:ext cx="11429400" cy="50358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Sudden increase of errors in February were due to the increased sales as a result of promotions.</a:t>
            </a:r>
            <a:endParaRPr sz="2400"/>
          </a:p>
          <a:p>
            <a:pPr indent="-381000" lvl="0" marL="457200" rtl="0" algn="l">
              <a:spcBef>
                <a:spcPts val="0"/>
              </a:spcBef>
              <a:spcAft>
                <a:spcPts val="0"/>
              </a:spcAft>
              <a:buSzPts val="2400"/>
              <a:buChar char="●"/>
            </a:pPr>
            <a:r>
              <a:rPr b="1" lang="en-US" sz="2400"/>
              <a:t>Maintenance team:</a:t>
            </a:r>
            <a:r>
              <a:rPr lang="en-US" sz="2400"/>
              <a:t> The high number of recurrences on the 4 sampled KPs would have been avoided if the Maintenance team would have followed the right troubleshooting procedure as outlined in the guide. This should be adhered to prevent inefficiencies in the process and reduce the errors further down from the current 0.3%.</a:t>
            </a:r>
            <a:endParaRPr sz="2400"/>
          </a:p>
          <a:p>
            <a:pPr indent="-381000" lvl="0" marL="457200" rtl="0" algn="l">
              <a:spcBef>
                <a:spcPts val="0"/>
              </a:spcBef>
              <a:spcAft>
                <a:spcPts val="0"/>
              </a:spcAft>
              <a:buSzPts val="2400"/>
              <a:buChar char="●"/>
            </a:pPr>
            <a:r>
              <a:rPr b="1" lang="en-US" sz="2400"/>
              <a:t>NOC team:</a:t>
            </a:r>
            <a:r>
              <a:rPr lang="en-US" sz="2400"/>
              <a:t> Canisters with frequent 092 issues need to be monitored using the </a:t>
            </a:r>
            <a:r>
              <a:rPr lang="en-US" sz="2400" u="sng">
                <a:solidFill>
                  <a:schemeClr val="hlink"/>
                </a:solidFill>
                <a:hlinkClick r:id="rId4"/>
              </a:rPr>
              <a:t>Grafana</a:t>
            </a:r>
            <a:r>
              <a:rPr lang="en-US" sz="2400" u="sng">
                <a:solidFill>
                  <a:schemeClr val="hlink"/>
                </a:solidFill>
                <a:hlinkClick r:id="rId5"/>
              </a:rPr>
              <a:t> Issue discovery dashboards</a:t>
            </a:r>
            <a:r>
              <a:rPr lang="en-US" sz="2400"/>
              <a:t> provided. Unusual patterns such as low flow rates also need to be flagged and investigated further.</a:t>
            </a:r>
            <a:endParaRPr sz="2400"/>
          </a:p>
          <a:p>
            <a:pPr indent="-381000" lvl="0" marL="457200" rtl="0" algn="l">
              <a:spcBef>
                <a:spcPts val="0"/>
              </a:spcBef>
              <a:spcAft>
                <a:spcPts val="0"/>
              </a:spcAft>
              <a:buSzPts val="2400"/>
              <a:buChar char="●"/>
            </a:pPr>
            <a:r>
              <a:rPr lang="en-US" sz="2400"/>
              <a:t>Retraining of the maintenance technicians</a:t>
            </a:r>
            <a:endParaRPr sz="2400"/>
          </a:p>
          <a:p>
            <a:pPr indent="0" lvl="0" marL="0" rtl="0" algn="l">
              <a:spcBef>
                <a:spcPts val="1000"/>
              </a:spcBef>
              <a:spcAft>
                <a:spcPts val="0"/>
              </a:spcAft>
              <a:buNone/>
            </a:pPr>
            <a:r>
              <a:t/>
            </a:r>
            <a:endParaRPr/>
          </a:p>
        </p:txBody>
      </p:sp>
      <p:sp>
        <p:nvSpPr>
          <p:cNvPr id="281" name="Google Shape;281;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 type="subTitle"/>
          </p:nvPr>
        </p:nvSpPr>
        <p:spPr>
          <a:xfrm>
            <a:off x="6609550" y="2767500"/>
            <a:ext cx="5482500" cy="18036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 February Data Analysis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Conclusion and recommendations</a:t>
            </a:r>
            <a:r>
              <a:rPr lang="en-US"/>
              <a:t> </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7" name="Google Shape;177;p21"/>
          <p:cNvSpPr txBox="1"/>
          <p:nvPr>
            <p:ph idx="1" type="subTitle"/>
          </p:nvPr>
        </p:nvSpPr>
        <p:spPr>
          <a:xfrm>
            <a:off x="458700" y="1003050"/>
            <a:ext cx="11274600" cy="4976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Tickets raised show that there was an increase in the </a:t>
            </a:r>
            <a:r>
              <a:rPr lang="en-US"/>
              <a:t>occurrence</a:t>
            </a:r>
            <a:r>
              <a:rPr lang="en-US"/>
              <a:t> of </a:t>
            </a:r>
            <a:r>
              <a:rPr lang="en-US"/>
              <a:t>error</a:t>
            </a:r>
            <a:r>
              <a:rPr lang="en-US"/>
              <a:t> 092 (flow rate out of spec) in the month of Feb 2020 (</a:t>
            </a:r>
            <a:r>
              <a:rPr lang="en-US" u="sng">
                <a:solidFill>
                  <a:schemeClr val="hlink"/>
                </a:solidFill>
                <a:hlinkClick r:id="rId3"/>
              </a:rPr>
              <a:t>Link to problem ticket</a:t>
            </a:r>
            <a:r>
              <a:rPr lang="en-US"/>
              <a:t>). </a:t>
            </a:r>
            <a:r>
              <a:rPr lang="en-US"/>
              <a:t>64</a:t>
            </a:r>
            <a:r>
              <a:rPr lang="en-US"/>
              <a:t> cases ticketed</a:t>
            </a:r>
            <a:r>
              <a:rPr lang="en-US"/>
              <a:t> so far </a:t>
            </a:r>
            <a:r>
              <a:rPr lang="en-US"/>
              <a:t>from 1st Feb to 24th Feb;</a:t>
            </a:r>
            <a:r>
              <a:rPr lang="en-US"/>
              <a:t> of which some are re-</a:t>
            </a:r>
            <a:r>
              <a:rPr lang="en-US"/>
              <a:t>occurrences.</a:t>
            </a:r>
            <a:endParaRPr/>
          </a:p>
          <a:p>
            <a:pPr indent="0" lvl="0" marL="0" rtl="0" algn="l">
              <a:spcBef>
                <a:spcPts val="1000"/>
              </a:spcBef>
              <a:spcAft>
                <a:spcPts val="0"/>
              </a:spcAft>
              <a:buNone/>
            </a:pPr>
            <a:r>
              <a:rPr lang="en-US" u="sng"/>
              <a:t>Goal:</a:t>
            </a:r>
            <a:r>
              <a:rPr lang="en-US"/>
              <a:t> </a:t>
            </a:r>
            <a:endParaRPr/>
          </a:p>
          <a:p>
            <a:pPr indent="-406400" lvl="0" marL="457200" rtl="0" algn="l">
              <a:spcBef>
                <a:spcPts val="1000"/>
              </a:spcBef>
              <a:spcAft>
                <a:spcPts val="0"/>
              </a:spcAft>
              <a:buSzPts val="2800"/>
              <a:buAutoNum type="arabicPeriod"/>
            </a:pPr>
            <a:r>
              <a:rPr lang="en-US"/>
              <a:t>To establish why there was a sudden increase in error 092 cases in Feb. </a:t>
            </a:r>
            <a:endParaRPr/>
          </a:p>
          <a:p>
            <a:pPr indent="-406400" lvl="0" marL="457200" rtl="0" algn="l">
              <a:spcBef>
                <a:spcPts val="0"/>
              </a:spcBef>
              <a:spcAft>
                <a:spcPts val="0"/>
              </a:spcAft>
              <a:buSzPts val="2800"/>
              <a:buAutoNum type="arabicPeriod"/>
            </a:pPr>
            <a:r>
              <a:rPr lang="en-US"/>
              <a:t>Find ways to mitigate the problem especially the re-occurrences.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8" name="Google Shape;178;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What we know</a:t>
            </a:r>
            <a:endParaRPr sz="3000"/>
          </a:p>
        </p:txBody>
      </p:sp>
      <p:sp>
        <p:nvSpPr>
          <p:cNvPr id="185" name="Google Shape;185;p22"/>
          <p:cNvSpPr txBox="1"/>
          <p:nvPr>
            <p:ph idx="1" type="subTitle"/>
          </p:nvPr>
        </p:nvSpPr>
        <p:spPr>
          <a:xfrm>
            <a:off x="522600" y="983125"/>
            <a:ext cx="11210700" cy="50955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rPr lang="en-US" sz="2400"/>
              <a:t>Frequency of 092 error from October 2019 to February 2020.</a:t>
            </a:r>
            <a:r>
              <a:rPr lang="en-US" sz="2400"/>
              <a:t> </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7" name="Google Shape;187;p22"/>
          <p:cNvPicPr preferRelativeResize="0"/>
          <p:nvPr/>
        </p:nvPicPr>
        <p:blipFill>
          <a:blip r:embed="rId3">
            <a:alphaModFix/>
          </a:blip>
          <a:stretch>
            <a:fillRect/>
          </a:stretch>
        </p:blipFill>
        <p:spPr>
          <a:xfrm>
            <a:off x="354200" y="1866475"/>
            <a:ext cx="11499599" cy="4446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000"/>
              <a:t>What we know Cont’d </a:t>
            </a:r>
            <a:endParaRPr/>
          </a:p>
        </p:txBody>
      </p:sp>
      <p:sp>
        <p:nvSpPr>
          <p:cNvPr id="194" name="Google Shape;194;p23"/>
          <p:cNvSpPr txBox="1"/>
          <p:nvPr>
            <p:ph idx="1" type="subTitle"/>
          </p:nvPr>
        </p:nvSpPr>
        <p:spPr>
          <a:xfrm>
            <a:off x="522600" y="983125"/>
            <a:ext cx="11210700" cy="5417700"/>
          </a:xfrm>
          <a:prstGeom prst="rect">
            <a:avLst/>
          </a:prstGeom>
        </p:spPr>
        <p:txBody>
          <a:bodyPr anchorCtr="0" anchor="t" bIns="91425" lIns="91425" spcFirstLastPara="1" rIns="91425" wrap="square" tIns="0">
            <a:noAutofit/>
          </a:bodyPr>
          <a:lstStyle/>
          <a:p>
            <a:pPr indent="-381000" lvl="0" marL="457200" rtl="0" algn="l">
              <a:lnSpc>
                <a:spcPct val="120000"/>
              </a:lnSpc>
              <a:spcBef>
                <a:spcPts val="0"/>
              </a:spcBef>
              <a:spcAft>
                <a:spcPts val="0"/>
              </a:spcAft>
              <a:buSzPts val="2400"/>
              <a:buAutoNum type="arabicPeriod"/>
            </a:pPr>
            <a:r>
              <a:rPr lang="en-US" sz="2400"/>
              <a:t>Number of 092 incidents </a:t>
            </a:r>
            <a:r>
              <a:rPr lang="en-US" sz="2400">
                <a:solidFill>
                  <a:srgbClr val="000000"/>
                </a:solidFill>
              </a:rPr>
              <a:t>reduced by almost 50%</a:t>
            </a:r>
            <a:r>
              <a:rPr lang="en-US" sz="2400"/>
              <a:t> over the last 5 months due to the changes implemented in December:</a:t>
            </a:r>
            <a:endParaRPr sz="2400"/>
          </a:p>
          <a:p>
            <a:pPr indent="-355600" lvl="1" marL="914400" rtl="0" algn="l">
              <a:lnSpc>
                <a:spcPct val="120000"/>
              </a:lnSpc>
              <a:spcBef>
                <a:spcPts val="500"/>
              </a:spcBef>
              <a:spcAft>
                <a:spcPts val="0"/>
              </a:spcAft>
              <a:buClr>
                <a:srgbClr val="000000"/>
              </a:buClr>
              <a:buSzPts val="2000"/>
              <a:buAutoNum type="alphaLcPeriod"/>
            </a:pPr>
            <a:r>
              <a:rPr lang="en-US">
                <a:solidFill>
                  <a:srgbClr val="000000"/>
                </a:solidFill>
              </a:rPr>
              <a:t>New troubleshooting guide that uses KP and canister flow rate data to find the root cause.</a:t>
            </a:r>
            <a:endParaRPr>
              <a:solidFill>
                <a:srgbClr val="000000"/>
              </a:solidFill>
            </a:endParaRPr>
          </a:p>
          <a:p>
            <a:pPr indent="-355600" lvl="1" marL="914400" rtl="0" algn="l">
              <a:lnSpc>
                <a:spcPct val="120000"/>
              </a:lnSpc>
              <a:spcBef>
                <a:spcPts val="500"/>
              </a:spcBef>
              <a:spcAft>
                <a:spcPts val="0"/>
              </a:spcAft>
              <a:buClr>
                <a:srgbClr val="000000"/>
              </a:buClr>
              <a:buSzPts val="2000"/>
              <a:buAutoNum type="alphaLcPeriod"/>
            </a:pPr>
            <a:r>
              <a:rPr lang="en-US">
                <a:solidFill>
                  <a:srgbClr val="000000"/>
                </a:solidFill>
              </a:rPr>
              <a:t>Reducing the flow rate low (FRL) threshold from 1.0L/min to 0.85L/min to cater for canisters with issues, pumps with lower flow rates and KPs affected by low tank levels. </a:t>
            </a:r>
            <a:endParaRPr>
              <a:solidFill>
                <a:srgbClr val="000000"/>
              </a:solidFill>
            </a:endParaRPr>
          </a:p>
          <a:p>
            <a:pPr indent="-381000" lvl="0" marL="457200" rtl="0" algn="l">
              <a:lnSpc>
                <a:spcPct val="120000"/>
              </a:lnSpc>
              <a:spcBef>
                <a:spcPts val="500"/>
              </a:spcBef>
              <a:spcAft>
                <a:spcPts val="0"/>
              </a:spcAft>
              <a:buSzPts val="2400"/>
              <a:buAutoNum type="arabicPeriod"/>
            </a:pPr>
            <a:r>
              <a:rPr lang="en-US" sz="2400"/>
              <a:t>Promotions held in February involving:</a:t>
            </a:r>
            <a:endParaRPr sz="2400"/>
          </a:p>
          <a:p>
            <a:pPr indent="-355600" lvl="1" marL="914400" rtl="0" algn="l">
              <a:lnSpc>
                <a:spcPct val="120000"/>
              </a:lnSpc>
              <a:spcBef>
                <a:spcPts val="500"/>
              </a:spcBef>
              <a:spcAft>
                <a:spcPts val="0"/>
              </a:spcAft>
              <a:buSzPts val="2000"/>
              <a:buAutoNum type="alphaLcPeriod"/>
            </a:pPr>
            <a:r>
              <a:rPr lang="en-US"/>
              <a:t>Reduction in the price of the KOKO cooker therefore more customers using the KP.</a:t>
            </a:r>
            <a:endParaRPr/>
          </a:p>
          <a:p>
            <a:pPr indent="-355600" lvl="1" marL="914400" rtl="0" algn="l">
              <a:lnSpc>
                <a:spcPct val="120000"/>
              </a:lnSpc>
              <a:spcBef>
                <a:spcPts val="500"/>
              </a:spcBef>
              <a:spcAft>
                <a:spcPts val="0"/>
              </a:spcAft>
              <a:buSzPts val="2000"/>
              <a:buAutoNum type="alphaLcPeriod"/>
            </a:pPr>
            <a:r>
              <a:rPr lang="en-US"/>
              <a:t>Adjustment of fuel price and free refills give-aways to new customers leading to more dispenses.</a:t>
            </a:r>
            <a:endParaRPr/>
          </a:p>
          <a:p>
            <a:pPr indent="0" lvl="0" marL="0" rtl="0" algn="l">
              <a:lnSpc>
                <a:spcPct val="120000"/>
              </a:lnSpc>
              <a:spcBef>
                <a:spcPts val="500"/>
              </a:spcBef>
              <a:spcAft>
                <a:spcPts val="500"/>
              </a:spcAft>
              <a:buNone/>
            </a:pPr>
            <a:r>
              <a:t/>
            </a:r>
            <a:endParaRPr sz="2400"/>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User Type Analysis</a:t>
            </a:r>
            <a:endParaRPr sz="3000"/>
          </a:p>
        </p:txBody>
      </p:sp>
      <p:sp>
        <p:nvSpPr>
          <p:cNvPr id="202" name="Google Shape;202;p24"/>
          <p:cNvSpPr txBox="1"/>
          <p:nvPr>
            <p:ph idx="1" type="subTitle"/>
          </p:nvPr>
        </p:nvSpPr>
        <p:spPr>
          <a:xfrm>
            <a:off x="522600" y="983125"/>
            <a:ext cx="11210700" cy="50955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Char char="●"/>
            </a:pPr>
            <a:r>
              <a:rPr lang="en-US" sz="2400"/>
              <a:t>35.8% of the errors in Feb were triggered during maintenance activities therefore they will be isolated from the analysis to focus on customer related issue.</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4" name="Google Shape;204;p24"/>
          <p:cNvPicPr preferRelativeResize="0"/>
          <p:nvPr/>
        </p:nvPicPr>
        <p:blipFill>
          <a:blip r:embed="rId3">
            <a:alphaModFix/>
          </a:blip>
          <a:stretch>
            <a:fillRect/>
          </a:stretch>
        </p:blipFill>
        <p:spPr>
          <a:xfrm>
            <a:off x="3098325" y="2386125"/>
            <a:ext cx="5886975" cy="380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Error 092 vs total dispenses in Jan &amp; Feb Analysis</a:t>
            </a:r>
            <a:endParaRPr sz="3000"/>
          </a:p>
        </p:txBody>
      </p:sp>
      <p:sp>
        <p:nvSpPr>
          <p:cNvPr id="211" name="Google Shape;211;p25"/>
          <p:cNvSpPr txBox="1"/>
          <p:nvPr>
            <p:ph idx="1" type="subTitle"/>
          </p:nvPr>
        </p:nvSpPr>
        <p:spPr>
          <a:xfrm>
            <a:off x="522600" y="875350"/>
            <a:ext cx="11210700" cy="52032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rPr lang="en-US" sz="2400" u="sng"/>
              <a:t>Objectives</a:t>
            </a:r>
            <a:r>
              <a:rPr lang="en-US" sz="2400" u="sng"/>
              <a:t>:</a:t>
            </a:r>
            <a:r>
              <a:rPr lang="en-US" sz="2400"/>
              <a:t> E</a:t>
            </a:r>
            <a:r>
              <a:rPr lang="en-US" sz="2400"/>
              <a:t>stablish whether the increase of 092 frequency in Feb is related to an increase in total number of dispenses.</a:t>
            </a:r>
            <a:endParaRPr sz="2400"/>
          </a:p>
          <a:p>
            <a:pPr indent="0" lvl="0" marL="0" rtl="0" algn="l">
              <a:spcBef>
                <a:spcPts val="1000"/>
              </a:spcBef>
              <a:spcAft>
                <a:spcPts val="0"/>
              </a:spcAft>
              <a:buNone/>
            </a:pPr>
            <a:r>
              <a:t/>
            </a:r>
            <a:endParaRPr sz="2400"/>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3" name="Google Shape;213;p25"/>
          <p:cNvPicPr preferRelativeResize="0"/>
          <p:nvPr/>
        </p:nvPicPr>
        <p:blipFill>
          <a:blip r:embed="rId3">
            <a:alphaModFix/>
          </a:blip>
          <a:stretch>
            <a:fillRect/>
          </a:stretch>
        </p:blipFill>
        <p:spPr>
          <a:xfrm>
            <a:off x="329075" y="1892050"/>
            <a:ext cx="11618426" cy="445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000"/>
              <a:t>Error 092 vs total dispenses in Jan &amp; Feb Analysis Cont’d</a:t>
            </a:r>
            <a:endParaRPr/>
          </a:p>
        </p:txBody>
      </p:sp>
      <p:sp>
        <p:nvSpPr>
          <p:cNvPr id="220" name="Google Shape;220;p26"/>
          <p:cNvSpPr txBox="1"/>
          <p:nvPr>
            <p:ph idx="1" type="subTitle"/>
          </p:nvPr>
        </p:nvSpPr>
        <p:spPr>
          <a:xfrm>
            <a:off x="522600" y="1007450"/>
            <a:ext cx="11210700" cy="50712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AutoNum type="arabicPeriod"/>
            </a:pPr>
            <a:r>
              <a:rPr lang="en-US" sz="2400"/>
              <a:t>Increased dispenses were </a:t>
            </a:r>
            <a:r>
              <a:rPr lang="en-US" sz="2400"/>
              <a:t>observed</a:t>
            </a:r>
            <a:r>
              <a:rPr lang="en-US" sz="2400"/>
              <a:t> in February than in January due to the </a:t>
            </a:r>
            <a:r>
              <a:rPr lang="en-US" sz="2400"/>
              <a:t>increased</a:t>
            </a:r>
            <a:r>
              <a:rPr lang="en-US" sz="2400"/>
              <a:t> promotional </a:t>
            </a:r>
            <a:r>
              <a:rPr lang="en-US" sz="2400"/>
              <a:t>activities</a:t>
            </a:r>
            <a:r>
              <a:rPr lang="en-US" sz="2400"/>
              <a:t> in February.</a:t>
            </a:r>
            <a:endParaRPr sz="2400"/>
          </a:p>
          <a:p>
            <a:pPr indent="-381000" lvl="1" marL="914400" rtl="0" algn="l">
              <a:spcBef>
                <a:spcPts val="0"/>
              </a:spcBef>
              <a:spcAft>
                <a:spcPts val="0"/>
              </a:spcAft>
              <a:buSzPts val="2400"/>
              <a:buAutoNum type="alphaLcPeriod"/>
            </a:pPr>
            <a:r>
              <a:rPr lang="en-US" sz="2400"/>
              <a:t>February had more dispenses(~37,188) as compared to January (~30,524).</a:t>
            </a:r>
            <a:endParaRPr sz="2400"/>
          </a:p>
          <a:p>
            <a:pPr indent="-381000" lvl="1" marL="914400" rtl="0" algn="l">
              <a:spcBef>
                <a:spcPts val="0"/>
              </a:spcBef>
              <a:spcAft>
                <a:spcPts val="0"/>
              </a:spcAft>
              <a:buSzPts val="2400"/>
              <a:buAutoNum type="alphaLcPeriod"/>
            </a:pPr>
            <a:r>
              <a:rPr lang="en-US" sz="2400"/>
              <a:t>The average 092 error percentage has remained at 0.3% despite the increase in customer dispenses </a:t>
            </a:r>
            <a:endParaRPr sz="2400"/>
          </a:p>
          <a:p>
            <a:pPr indent="0" lvl="0" marL="457200" rtl="0" algn="l">
              <a:spcBef>
                <a:spcPts val="1000"/>
              </a:spcBef>
              <a:spcAft>
                <a:spcPts val="0"/>
              </a:spcAft>
              <a:buNone/>
            </a:pPr>
            <a:r>
              <a:t/>
            </a:r>
            <a:endParaRPr sz="2400"/>
          </a:p>
        </p:txBody>
      </p:sp>
      <p:sp>
        <p:nvSpPr>
          <p:cNvPr id="221" name="Google Shape;221;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KP Analysis</a:t>
            </a:r>
            <a:endParaRPr sz="3000"/>
          </a:p>
        </p:txBody>
      </p:sp>
      <p:sp>
        <p:nvSpPr>
          <p:cNvPr id="228" name="Google Shape;228;p27"/>
          <p:cNvSpPr txBox="1"/>
          <p:nvPr>
            <p:ph idx="1" type="subTitle"/>
          </p:nvPr>
        </p:nvSpPr>
        <p:spPr>
          <a:xfrm>
            <a:off x="388475" y="857800"/>
            <a:ext cx="11382600" cy="52032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rPr lang="en-US" sz="2400" u="sng"/>
              <a:t>Objective</a:t>
            </a:r>
            <a:r>
              <a:rPr lang="en-US" sz="2400" u="sng"/>
              <a:t>:</a:t>
            </a:r>
            <a:r>
              <a:rPr lang="en-US" sz="2400"/>
              <a:t> To observe the spread of the errors across the KP network in order to investigate KPs with high recurrence rates.</a:t>
            </a:r>
            <a:endParaRPr sz="2400"/>
          </a:p>
          <a:p>
            <a:pPr indent="0" lvl="0" marL="0" rtl="0" algn="l">
              <a:spcBef>
                <a:spcPts val="1000"/>
              </a:spcBef>
              <a:spcAft>
                <a:spcPts val="0"/>
              </a:spcAft>
              <a:buNone/>
            </a:pPr>
            <a:r>
              <a:t/>
            </a:r>
            <a:endParaRPr sz="2400"/>
          </a:p>
        </p:txBody>
      </p:sp>
      <p:sp>
        <p:nvSpPr>
          <p:cNvPr id="229" name="Google Shape;229;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0" name="Google Shape;230;p27"/>
          <p:cNvPicPr preferRelativeResize="0"/>
          <p:nvPr/>
        </p:nvPicPr>
        <p:blipFill>
          <a:blip r:embed="rId3">
            <a:alphaModFix/>
          </a:blip>
          <a:stretch>
            <a:fillRect/>
          </a:stretch>
        </p:blipFill>
        <p:spPr>
          <a:xfrm>
            <a:off x="9447975" y="1476475"/>
            <a:ext cx="2705100" cy="4848950"/>
          </a:xfrm>
          <a:prstGeom prst="rect">
            <a:avLst/>
          </a:prstGeom>
          <a:noFill/>
          <a:ln>
            <a:noFill/>
          </a:ln>
        </p:spPr>
      </p:pic>
      <p:pic>
        <p:nvPicPr>
          <p:cNvPr id="231" name="Google Shape;231;p27"/>
          <p:cNvPicPr preferRelativeResize="0"/>
          <p:nvPr/>
        </p:nvPicPr>
        <p:blipFill>
          <a:blip r:embed="rId4">
            <a:alphaModFix/>
          </a:blip>
          <a:stretch>
            <a:fillRect/>
          </a:stretch>
        </p:blipFill>
        <p:spPr>
          <a:xfrm>
            <a:off x="278850" y="1746600"/>
            <a:ext cx="8955576" cy="4654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